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ontserrat" panose="020B0604020202020204" charset="-52"/>
      <p:regular r:id="rId12"/>
      <p:bold r:id="rId13"/>
      <p:italic r:id="rId14"/>
      <p:boldItalic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595437" y="1148655"/>
            <a:ext cx="9001125" cy="222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МІЖНАРОДНА АКАДЕМІЧНА МОБІЛЬНІСТЬ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1809750" y="3644205"/>
            <a:ext cx="857250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EF4135"/>
                </a:solidFill>
                <a:latin typeface="Open Sans"/>
                <a:ea typeface="Open Sans"/>
                <a:cs typeface="Open Sans"/>
                <a:sym typeface="Open Sans"/>
              </a:rPr>
              <a:t>Співпраця з Французькою Республікою 🇫🇷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809750" y="4356645"/>
            <a:ext cx="8572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Програми Erasmus+, </a:t>
            </a:r>
            <a:r>
              <a:rPr lang="en-US" sz="150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“Надія”</a:t>
            </a:r>
            <a:r>
              <a:rPr lang="en-US" sz="1500" b="0" i="0" u="none" strike="noStrike" cap="non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та Horizon 2020</a:t>
            </a:r>
            <a:endParaRPr/>
          </a:p>
        </p:txBody>
      </p:sp>
      <p:pic>
        <p:nvPicPr>
          <p:cNvPr id="88" name="Google Shape;88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6312" y="5137695"/>
            <a:ext cx="714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1687" y="5137695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4187" y="5137695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845915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311882" y="2898763"/>
            <a:ext cx="5550600" cy="21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dirty="0" err="1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студенти</a:t>
            </a:r>
            <a:r>
              <a:rPr lang="en-US" sz="1404" b="1" dirty="0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uk-UA" sz="1404" b="1" dirty="0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4" b="1" dirty="0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US" sz="1404" b="1" dirty="0" err="1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Фізики</a:t>
            </a:r>
            <a:r>
              <a:rPr lang="en-US" sz="1404" b="1" dirty="0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4" b="1" dirty="0" err="1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Наносистем</a:t>
            </a:r>
            <a:r>
              <a:rPr lang="en-US" sz="1404" b="1" dirty="0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”: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571500" y="5832637"/>
            <a:ext cx="528637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18096"/>
                </a:solidFill>
                <a:latin typeface="Open Sans"/>
                <a:ea typeface="Open Sans"/>
                <a:cs typeface="Open Sans"/>
                <a:sym typeface="Open Sans"/>
              </a:rPr>
              <a:t>Нансі, Франція (Université de Lorraine)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904875" y="3451387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748"/>
                </a:solidFill>
                <a:latin typeface="Open Sans"/>
                <a:ea typeface="Open Sans"/>
                <a:cs typeface="Open Sans"/>
                <a:sym typeface="Open Sans"/>
              </a:rPr>
              <a:t>Мандролько Віктор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904875" y="3899062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748"/>
                </a:solidFill>
                <a:latin typeface="Open Sans"/>
                <a:ea typeface="Open Sans"/>
                <a:cs typeface="Open Sans"/>
                <a:sym typeface="Open Sans"/>
              </a:rPr>
              <a:t>Кириченко Наталія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904875" y="4346737"/>
            <a:ext cx="4953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748"/>
                </a:solidFill>
                <a:latin typeface="Open Sans"/>
                <a:ea typeface="Open Sans"/>
                <a:cs typeface="Open Sans"/>
                <a:sym typeface="Open Sans"/>
              </a:rPr>
              <a:t>Че</a:t>
            </a:r>
            <a:r>
              <a:rPr lang="en-US" sz="1500" b="1">
                <a:solidFill>
                  <a:srgbClr val="2D3748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en-US" sz="1500" b="1" i="0" u="none" strike="noStrike" cap="none">
                <a:solidFill>
                  <a:srgbClr val="2D3748"/>
                </a:solidFill>
                <a:latin typeface="Open Sans"/>
                <a:ea typeface="Open Sans"/>
                <a:cs typeface="Open Sans"/>
                <a:sym typeface="Open Sans"/>
              </a:rPr>
              <a:t>ела Леся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904875" y="4794412"/>
            <a:ext cx="4953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748"/>
                </a:solidFill>
                <a:latin typeface="Open Sans"/>
                <a:ea typeface="Open Sans"/>
                <a:cs typeface="Open Sans"/>
                <a:sym typeface="Open Sans"/>
              </a:rPr>
              <a:t>Овчар Марія-Ангеліна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904875" y="5242087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748"/>
                </a:solidFill>
                <a:latin typeface="Open Sans"/>
                <a:ea typeface="Open Sans"/>
                <a:cs typeface="Open Sans"/>
                <a:sym typeface="Open Sans"/>
              </a:rPr>
              <a:t>Александрович Марія</a:t>
            </a:r>
            <a:endParaRPr/>
          </a:p>
        </p:txBody>
      </p:sp>
      <p:pic>
        <p:nvPicPr>
          <p:cNvPr id="104" name="Google Shape;10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5870737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429385" y="600620"/>
            <a:ext cx="116014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Нансі</a:t>
            </a:r>
            <a:r>
              <a:rPr lang="en-US" sz="3150" b="1" i="0" u="none" strike="noStrike" cap="none" dirty="0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: Erasmus+ </a:t>
            </a:r>
            <a:r>
              <a:rPr lang="en-US" sz="3150" b="1" i="0" u="none" strike="noStrike" cap="none" dirty="0" err="1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та</a:t>
            </a:r>
            <a:r>
              <a:rPr lang="uk-UA" sz="3150" b="1" i="0" u="none" strike="noStrike" cap="none" dirty="0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 підтримка</a:t>
            </a:r>
            <a:r>
              <a:rPr lang="en-US" sz="3150" b="1" i="0" u="none" strike="noStrike" cap="none" dirty="0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150" b="1" i="0" u="none" strike="noStrike" cap="none" dirty="0" err="1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Посольств</a:t>
            </a:r>
            <a:r>
              <a:rPr lang="uk-UA" sz="3150" b="1" i="0" u="none" strike="noStrike" cap="none" dirty="0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а</a:t>
            </a:r>
            <a:r>
              <a:rPr lang="en-US" sz="3150" b="1" i="0" u="none" strike="noStrike" cap="none" dirty="0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150" b="1" i="0" u="none" strike="noStrike" cap="none" dirty="0" err="1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Франції</a:t>
            </a:r>
            <a:endParaRPr dirty="0"/>
          </a:p>
        </p:txBody>
      </p:sp>
      <p:sp>
        <p:nvSpPr>
          <p:cNvPr id="107" name="Google Shape;107;p14"/>
          <p:cNvSpPr/>
          <p:nvPr/>
        </p:nvSpPr>
        <p:spPr>
          <a:xfrm>
            <a:off x="571500" y="12573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54764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99531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44299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89066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5338340"/>
            <a:ext cx="1714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/>
        </p:nvSpPr>
        <p:spPr>
          <a:xfrm>
            <a:off x="571500" y="1431999"/>
            <a:ext cx="3836871" cy="11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Академічний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b="0" i="0" u="none" strike="noStrike" cap="none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обмін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00" b="0" i="0" u="none" strike="noStrike" cap="none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культурна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b="0" i="0" u="none" strike="noStrike" cap="none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інтеграція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b="0" i="0" u="none" strike="noStrike" cap="none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та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b="0" i="0" u="none" strike="noStrike" cap="none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навчання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b="0" i="0" u="none" strike="noStrike" cap="none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за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b="0" i="0" u="none" strike="noStrike" cap="none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підтримки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b="0" i="0" u="none" strike="noStrike" cap="none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Посольства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b="0" i="0" u="none" strike="noStrike" cap="none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Франції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1500" b="0" i="0" u="none" strike="noStrike" cap="none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програма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US" sz="1500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Надія</a:t>
            </a:r>
            <a:r>
              <a:rPr lang="en-US" sz="1500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r>
              <a:rPr lang="en-US" sz="1500" b="0" i="0" u="none" strike="noStrike" cap="none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dirty="0"/>
          </a:p>
        </p:txBody>
      </p:sp>
      <p:pic>
        <p:nvPicPr>
          <p:cNvPr id="114" name="Google Shape;114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43619" y="559824"/>
            <a:ext cx="419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488478-A1A2-4DA8-9FE1-59C8F53DF9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679" y="1529402"/>
            <a:ext cx="1715840" cy="22877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00D52A-D881-4394-9C28-032EC7673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4386" y="4076043"/>
            <a:ext cx="2538783" cy="216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93C493-9095-4A60-B94F-2E33DFE84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5711" y="1763675"/>
            <a:ext cx="1715840" cy="22877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98F667-D959-4E1F-B383-0BC82EBF49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7582" y="4346737"/>
            <a:ext cx="1796885" cy="216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C5268C-E65C-48DD-A96D-697E88D165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755" y="4214499"/>
            <a:ext cx="1216055" cy="217365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FBB7CB-4B1C-4806-A0F2-4595D311F1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0419" y="1654933"/>
            <a:ext cx="2880000" cy="216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2A150A0-53A3-4E7A-A604-369D9936B0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60701" y="4233945"/>
            <a:ext cx="1621583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2341" y="1673624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458321" y="3624338"/>
            <a:ext cx="55506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Аспіранти-дослідники</a:t>
            </a:r>
            <a:r>
              <a:rPr lang="en-US" sz="1500" b="1" i="0" u="none" strike="noStrike" cap="none" dirty="0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500" dirty="0"/>
          </a:p>
        </p:txBody>
      </p:sp>
      <p:sp>
        <p:nvSpPr>
          <p:cNvPr id="123" name="Google Shape;123;p15"/>
          <p:cNvSpPr txBox="1"/>
          <p:nvPr/>
        </p:nvSpPr>
        <p:spPr>
          <a:xfrm>
            <a:off x="401171" y="5426703"/>
            <a:ext cx="5286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18096"/>
                </a:solidFill>
                <a:latin typeface="Open Sans"/>
                <a:ea typeface="Open Sans"/>
                <a:cs typeface="Open Sans"/>
                <a:sym typeface="Open Sans"/>
              </a:rPr>
              <a:t>Ліон, Франція (Науковий центр)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998771" y="4138147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2D3748"/>
                </a:solidFill>
                <a:latin typeface="Open Sans"/>
                <a:ea typeface="Open Sans"/>
                <a:cs typeface="Open Sans"/>
                <a:sym typeface="Open Sans"/>
              </a:rPr>
              <a:t>Дубик</a:t>
            </a:r>
            <a:r>
              <a:rPr lang="en-US" sz="1500" b="1" i="0" u="none" strike="noStrike" cap="none" dirty="0">
                <a:solidFill>
                  <a:srgbClr val="2D374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b="1" i="0" u="none" strike="noStrike" cap="none" dirty="0" err="1">
                <a:solidFill>
                  <a:srgbClr val="2D3748"/>
                </a:solidFill>
                <a:latin typeface="Open Sans"/>
                <a:ea typeface="Open Sans"/>
                <a:cs typeface="Open Sans"/>
                <a:sym typeface="Open Sans"/>
              </a:rPr>
              <a:t>Катерина</a:t>
            </a:r>
            <a:endParaRPr dirty="0"/>
          </a:p>
        </p:txBody>
      </p:sp>
      <p:sp>
        <p:nvSpPr>
          <p:cNvPr id="125" name="Google Shape;125;p15"/>
          <p:cNvSpPr txBox="1"/>
          <p:nvPr/>
        </p:nvSpPr>
        <p:spPr>
          <a:xfrm>
            <a:off x="998771" y="4585822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D3748"/>
                </a:solidFill>
                <a:latin typeface="Open Sans"/>
                <a:ea typeface="Open Sans"/>
                <a:cs typeface="Open Sans"/>
                <a:sym typeface="Open Sans"/>
              </a:rPr>
              <a:t>Павло Ліщук</a:t>
            </a:r>
            <a:endParaRPr/>
          </a:p>
        </p:txBody>
      </p:sp>
      <p:pic>
        <p:nvPicPr>
          <p:cNvPr id="126" name="Google Shape;126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171" y="5464803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/>
        </p:nvSpPr>
        <p:spPr>
          <a:xfrm>
            <a:off x="571500" y="571500"/>
            <a:ext cx="116014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Ліон: Науковий проєкт "Горизонт 2020"</a:t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571500" y="12573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5396" y="4245721"/>
            <a:ext cx="2381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5396" y="4693396"/>
            <a:ext cx="2381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458321" y="1728235"/>
            <a:ext cx="380902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Поглиблена</a:t>
            </a:r>
            <a:r>
              <a:rPr lang="en-US" sz="1500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наукова</a:t>
            </a:r>
            <a:r>
              <a:rPr lang="en-US" sz="1500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робота</a:t>
            </a:r>
            <a:r>
              <a:rPr lang="en-US" sz="1500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00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виконання</a:t>
            </a:r>
            <a:r>
              <a:rPr lang="en-US" sz="1500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задач</a:t>
            </a:r>
            <a:r>
              <a:rPr lang="en-US" sz="1500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грантового</a:t>
            </a:r>
            <a:r>
              <a:rPr lang="en-US" sz="1500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проєкту</a:t>
            </a:r>
            <a:r>
              <a:rPr lang="en-US" sz="1500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00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лабораторні</a:t>
            </a:r>
            <a:r>
              <a:rPr lang="en-US" sz="1500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дослідження</a:t>
            </a:r>
            <a:r>
              <a:rPr lang="en-US" sz="1500" dirty="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433838-8196-49F3-B32E-1A73C219DF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90" r="2590"/>
          <a:stretch/>
        </p:blipFill>
        <p:spPr>
          <a:xfrm>
            <a:off x="4821882" y="1630764"/>
            <a:ext cx="29498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64A543-3ED7-446B-A400-3561B3554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997" y="1879787"/>
            <a:ext cx="3505769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5B0592-50AA-4C8C-9120-54F01AB15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6938" y="4015244"/>
            <a:ext cx="3505769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6C3BBB-D072-4E75-842B-14F0423BB9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9049" y="4225516"/>
            <a:ext cx="29498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CBD473-13C7-4610-9D7A-17671F7574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4919" y="259719"/>
            <a:ext cx="1892113" cy="7995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29588"/>
            <a:ext cx="3492550" cy="3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800" y="2129588"/>
            <a:ext cx="3492550" cy="3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100" y="2129588"/>
            <a:ext cx="3492550" cy="35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794225" y="3234488"/>
            <a:ext cx="3047099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Інтернаціоналізація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571475" y="3644063"/>
            <a:ext cx="34926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Зміцнення зв'язків між українськими та французькими інституціями. </a:t>
            </a:r>
            <a:r>
              <a:rPr lang="en-US" sz="150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Студенти продовжують працювати у Франції, захищають дисертації, формують український хаб для наступних студентів в країні ЄС.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4572524" y="3234488"/>
            <a:ext cx="3047099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Науковий Розвиток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4645074" y="3644063"/>
            <a:ext cx="2901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Доступ до передового обладнання та методик у рамках най</a:t>
            </a:r>
            <a:r>
              <a:rPr lang="en-US" sz="150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більших програм ЄС для студентів та науковців</a:t>
            </a:r>
            <a:r>
              <a:rPr lang="en-US" sz="1500" b="0" i="0" u="none" strike="noStrike" cap="non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Erasmus+ та </a:t>
            </a:r>
            <a:r>
              <a:rPr lang="en-US" sz="1500" b="0" i="0" u="none" strike="noStrike" cap="non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Horizon </a:t>
            </a:r>
            <a:r>
              <a:rPr lang="en-US" sz="150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Europe</a:t>
            </a:r>
            <a:r>
              <a:rPr lang="en-US" sz="1500" b="0" i="0" u="none" strike="noStrike" cap="non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8350824" y="3234488"/>
            <a:ext cx="3047099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2347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8127925" y="3644063"/>
            <a:ext cx="34926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Досвід роботи в мультикультурному європейському середовищі. Представлення своїх </a:t>
            </a:r>
            <a:r>
              <a:rPr lang="en-US" sz="1500">
                <a:solidFill>
                  <a:srgbClr val="4A5568"/>
                </a:solidFill>
                <a:latin typeface="Open Sans"/>
                <a:ea typeface="Open Sans"/>
                <a:cs typeface="Open Sans"/>
                <a:sym typeface="Open Sans"/>
              </a:rPr>
              <a:t>результатів на очних доповідях в міжнародних наукових конференціях</a:t>
            </a:r>
            <a:endParaRPr/>
          </a:p>
        </p:txBody>
      </p:sp>
      <p:pic>
        <p:nvPicPr>
          <p:cNvPr id="163" name="Google Shape;163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95975" y="2510588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88549" y="2510588"/>
            <a:ext cx="571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/>
        </p:nvSpPr>
        <p:spPr>
          <a:xfrm>
            <a:off x="571500" y="571500"/>
            <a:ext cx="1160145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Результати Мобільності</a:t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571500" y="1257300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08237" y="2501063"/>
            <a:ext cx="4191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585FD6-81EC-49B3-BBFD-585D8E45C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4" y="0"/>
            <a:ext cx="10802471" cy="68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6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170</Words>
  <Application>Microsoft Office PowerPoint</Application>
  <PresentationFormat>Широкий екран</PresentationFormat>
  <Paragraphs>25</Paragraphs>
  <Slides>5</Slides>
  <Notes>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</vt:i4>
      </vt:variant>
    </vt:vector>
  </HeadingPairs>
  <TitlesOfParts>
    <vt:vector size="10" baseType="lpstr">
      <vt:lpstr>Open Sans</vt:lpstr>
      <vt:lpstr>Calibri</vt:lpstr>
      <vt:lpstr>Montserrat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cp:lastModifiedBy>Pavlo Lishchuk</cp:lastModifiedBy>
  <cp:revision>4</cp:revision>
  <dcterms:modified xsi:type="dcterms:W3CDTF">2025-12-02T05:19:30Z</dcterms:modified>
</cp:coreProperties>
</file>